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60" r:id="rId3"/>
    <p:sldId id="262" r:id="rId4"/>
    <p:sldId id="261" r:id="rId5"/>
    <p:sldId id="258" r:id="rId6"/>
    <p:sldId id="270" r:id="rId7"/>
    <p:sldId id="271" r:id="rId8"/>
    <p:sldId id="272" r:id="rId9"/>
    <p:sldId id="257" r:id="rId10"/>
    <p:sldId id="264" r:id="rId11"/>
    <p:sldId id="265" r:id="rId12"/>
    <p:sldId id="263" r:id="rId13"/>
    <p:sldId id="259" r:id="rId14"/>
    <p:sldId id="266" r:id="rId15"/>
    <p:sldId id="273" r:id="rId16"/>
    <p:sldId id="267" r:id="rId17"/>
    <p:sldId id="269" r:id="rId18"/>
    <p:sldId id="268" r:id="rId19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53F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93784" autoAdjust="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77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32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5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4226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29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10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66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2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26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7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73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8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76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8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1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0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05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440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32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39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530F67F8-4304-4D82-ABA8-5338F90423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76" b="95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20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 flipH="1">
            <a:off x="7737531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E5189-8A11-46A6-A62C-AC9FEC031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4542" y="1301679"/>
            <a:ext cx="4094097" cy="3493841"/>
          </a:xfrm>
        </p:spPr>
        <p:txBody>
          <a:bodyPr>
            <a:normAutofit fontScale="90000"/>
          </a:bodyPr>
          <a:lstStyle/>
          <a:p>
            <a:pPr algn="l"/>
            <a:endParaRPr lang="lt-LT" sz="4400" dirty="0"/>
          </a:p>
          <a:p>
            <a:br>
              <a:rPr lang="pl-PL" b="1" dirty="0">
                <a:solidFill>
                  <a:srgbClr val="002060"/>
                </a:solidFill>
              </a:rPr>
            </a:br>
            <a:br>
              <a:rPr lang="pl-PL" b="1" dirty="0">
                <a:solidFill>
                  <a:srgbClr val="002060"/>
                </a:solidFill>
              </a:rPr>
            </a:br>
            <a:r>
              <a:rPr lang="pl-PL" b="1" dirty="0">
                <a:solidFill>
                  <a:srgbClr val="002060"/>
                </a:solidFill>
              </a:rPr>
              <a:t> </a:t>
            </a:r>
            <a:br>
              <a:rPr lang="pl-PL" b="1" dirty="0">
                <a:solidFill>
                  <a:srgbClr val="002060"/>
                </a:solidFill>
              </a:rPr>
            </a:br>
            <a:br>
              <a:rPr lang="pl-PL" b="1" dirty="0">
                <a:solidFill>
                  <a:srgbClr val="002060"/>
                </a:solidFill>
              </a:rPr>
            </a:br>
            <a:br>
              <a:rPr lang="pl-PL" b="1" dirty="0">
                <a:solidFill>
                  <a:srgbClr val="002060"/>
                </a:solidFill>
              </a:rPr>
            </a:br>
            <a:br>
              <a:rPr lang="pl-PL" b="1" dirty="0">
                <a:solidFill>
                  <a:srgbClr val="002060"/>
                </a:solidFill>
              </a:rPr>
            </a:br>
            <a:br>
              <a:rPr lang="pl-PL" b="1" dirty="0">
                <a:solidFill>
                  <a:srgbClr val="002060"/>
                </a:solidFill>
              </a:rPr>
            </a:br>
            <a:br>
              <a:rPr lang="pl-PL" b="1" dirty="0">
                <a:solidFill>
                  <a:srgbClr val="002060"/>
                </a:solidFill>
              </a:rPr>
            </a:br>
            <a:r>
              <a:rPr lang="pl-PL" b="1" dirty="0">
                <a:solidFill>
                  <a:srgbClr val="002060"/>
                </a:solidFill>
              </a:rPr>
              <a:t>Pokolenie</a:t>
            </a:r>
            <a:br>
              <a:rPr lang="pl-PL" b="1" dirty="0">
                <a:solidFill>
                  <a:srgbClr val="002060"/>
                </a:solidFill>
              </a:rPr>
            </a:br>
            <a:r>
              <a:rPr lang="pl-PL" b="1" i="1" dirty="0">
                <a:solidFill>
                  <a:srgbClr val="002060"/>
                </a:solidFill>
              </a:rPr>
              <a:t>alfa</a:t>
            </a:r>
            <a:br>
              <a:rPr lang="pl-PL" b="1" i="1" dirty="0">
                <a:solidFill>
                  <a:srgbClr val="002060"/>
                </a:solidFill>
              </a:rPr>
            </a:br>
            <a:br>
              <a:rPr lang="pl-PL" b="1" i="1" dirty="0">
                <a:solidFill>
                  <a:srgbClr val="002060"/>
                </a:solidFill>
              </a:rPr>
            </a:br>
            <a:r>
              <a:rPr lang="el-GR" b="1" i="1" dirty="0">
                <a:solidFill>
                  <a:srgbClr val="002060"/>
                </a:solidFill>
              </a:rPr>
              <a:t>α</a:t>
            </a:r>
            <a:endParaRPr lang="lt-LT" b="1" i="1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59B55-4F05-4BCF-BAB9-D37A400C5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9360" y="840366"/>
            <a:ext cx="4734560" cy="5865234"/>
          </a:xfrm>
        </p:spPr>
        <p:txBody>
          <a:bodyPr>
            <a:normAutofit/>
          </a:bodyPr>
          <a:lstStyle/>
          <a:p>
            <a:pPr algn="l"/>
            <a:endParaRPr lang="lt-LT" sz="6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67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E349B-6CC4-48C2-B0E0-C9A250E94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Pokolenie transmitujące codzienność, pokolenie „selfie”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C7B739-0DA6-4297-B327-49DD8A402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47" y="1974850"/>
            <a:ext cx="7429500" cy="37147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DB9E0E-2E16-405F-9026-D2835FAC2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60" y="357124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10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7EDA-152D-4784-A28C-229E64E64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10353762" cy="5130801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–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jak ćma leci do światła,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tak pokolenie apfa leci... do ekranów</a:t>
            </a:r>
            <a:br>
              <a:rPr lang="pl-PL" dirty="0">
                <a:solidFill>
                  <a:srgbClr val="002060"/>
                </a:solidFill>
              </a:rPr>
            </a:b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„</a:t>
            </a:r>
            <a:r>
              <a:rPr lang="pl-P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Pokolenie zombie</a:t>
            </a:r>
            <a:r>
              <a:rPr lang="pl-PL" dirty="0">
                <a:solidFill>
                  <a:srgbClr val="002060"/>
                </a:solidFill>
              </a:rPr>
              <a:t>” –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nie patrzą na świat, który ich otacza ale spojrzenia kierują na ekrany 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27AD5C-0BC6-4C51-90EB-55C8605DC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807" y="335280"/>
            <a:ext cx="2857500" cy="19050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1811E40-1D9D-42D4-B365-56953A7587B4}"/>
              </a:ext>
            </a:extLst>
          </p:cNvPr>
          <p:cNvSpPr/>
          <p:nvPr/>
        </p:nvSpPr>
        <p:spPr>
          <a:xfrm>
            <a:off x="3653858" y="655935"/>
            <a:ext cx="5087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„Pokolenie ćmy” </a:t>
            </a:r>
            <a:endParaRPr lang="lt-LT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9245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EE486-1EA2-467E-9BD8-8B8816585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>
                <a:solidFill>
                  <a:srgbClr val="002060"/>
                </a:solidFill>
              </a:rPr>
              <a:t>Dzieci odcięte od sytuacji społecznych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6659682-D42D-4A93-A711-103592488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6400" y="1903889"/>
            <a:ext cx="3146954" cy="472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10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A7FB0-B1A2-44E3-8AA2-2DE1B2973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...</a:t>
            </a:r>
            <a:r>
              <a:rPr lang="pl-PL" dirty="0">
                <a:solidFill>
                  <a:srgbClr val="002060"/>
                </a:solidFill>
              </a:rPr>
              <a:t>POKOLENIE ALFA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92E15-C2EA-4184-8877-0E0A45B07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solidFill>
                  <a:srgbClr val="002060"/>
                </a:solidFill>
              </a:rPr>
              <a:t>Nie zna pojęcia biedy (nie doświadczył braku żywności, np. w sklepie nie kupuje „na zapas”/”na wszelki wypadek”)</a:t>
            </a:r>
          </a:p>
          <a:p>
            <a:r>
              <a:rPr lang="pl-PL" sz="3200" dirty="0">
                <a:solidFill>
                  <a:srgbClr val="002060"/>
                </a:solidFill>
              </a:rPr>
              <a:t>Pokolenie „NATYCHMIAST” – „CHCĘ NATYCHMIAST, TU I TERAZ!!!” (CHCĘ pomóc TERAZ, za chwilę już nie pamięta, że osoba potrzebowała pomocy)</a:t>
            </a:r>
          </a:p>
          <a:p>
            <a:endParaRPr lang="pl-PL" sz="3200" dirty="0">
              <a:solidFill>
                <a:srgbClr val="002060"/>
              </a:solidFill>
            </a:endParaRPr>
          </a:p>
          <a:p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75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5CA1A-C278-488F-9B70-2DE98CCD5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„Jaki jest ten świat, który mnie otacza”?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22C88-256A-4E34-9663-559DF8DA3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z="3600" dirty="0">
              <a:solidFill>
                <a:srgbClr val="002060"/>
              </a:solidFill>
            </a:endParaRPr>
          </a:p>
          <a:p>
            <a:r>
              <a:rPr lang="pl-PL" sz="3600" dirty="0">
                <a:solidFill>
                  <a:srgbClr val="002060"/>
                </a:solidFill>
              </a:rPr>
              <a:t>        Świat realny, to szare i smutne miejsce, więc    </a:t>
            </a:r>
          </a:p>
          <a:p>
            <a:r>
              <a:rPr lang="pl-PL" sz="3600" dirty="0">
                <a:solidFill>
                  <a:srgbClr val="002060"/>
                </a:solidFill>
              </a:rPr>
              <a:t>          pokolenie alfa preferuje świat wirtualny</a:t>
            </a:r>
            <a:r>
              <a:rPr lang="pl-PL" dirty="0">
                <a:solidFill>
                  <a:srgbClr val="002060"/>
                </a:solidFill>
              </a:rPr>
              <a:t>.</a:t>
            </a:r>
          </a:p>
          <a:p>
            <a:endParaRPr lang="lt-L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327B5-38CF-4D29-9891-82CB40EC8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430" y="4658360"/>
            <a:ext cx="299085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5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D955F-C4A1-4E99-A436-441EC4B5F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Pokolenie alfa </a:t>
            </a:r>
            <a:r>
              <a:rPr lang="pl-PL" i="1" dirty="0">
                <a:solidFill>
                  <a:srgbClr val="C00000"/>
                </a:solidFill>
              </a:rPr>
              <a:t>a nauka</a:t>
            </a:r>
            <a:endParaRPr lang="lt-LT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8B688-1ECB-4DC3-BECC-1BF8C663B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77429"/>
            <a:ext cx="8077805" cy="4562411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02060"/>
                </a:solidFill>
              </a:rPr>
              <a:t>Nie lubią więcej niż 140 znaków:</a:t>
            </a:r>
          </a:p>
          <a:p>
            <a:r>
              <a:rPr lang="pl-PL" sz="2400" i="1" dirty="0">
                <a:solidFill>
                  <a:srgbClr val="C00000"/>
                </a:solidFill>
                <a:effectLst/>
              </a:rPr>
              <a:t>Fhgvkrovdefhgvkrovdefhgvkrovdefhgvkrovdefhgvkrovdefhgvkrovdefhgvkrovdefhgvkrovdefhgvkrovdefhgvkrovdefhgvkrovdefhgvkrovdefhgvkrovdefhgvkrovde</a:t>
            </a:r>
          </a:p>
          <a:p>
            <a:r>
              <a:rPr lang="pl-PL" sz="2400" dirty="0">
                <a:solidFill>
                  <a:srgbClr val="002060"/>
                </a:solidFill>
              </a:rPr>
              <a:t>Zdobywanie wiedzy vs cele rozrywkowe (wiedza tuż obok, nie trzeba gromadzić, jest na zewnątrz)</a:t>
            </a:r>
            <a:endParaRPr lang="pl-PL" sz="2400" i="1" dirty="0">
              <a:solidFill>
                <a:srgbClr val="002060"/>
              </a:solidFill>
              <a:effectLst/>
            </a:endParaRPr>
          </a:p>
          <a:p>
            <a:r>
              <a:rPr lang="pl-PL" sz="2400" dirty="0">
                <a:solidFill>
                  <a:srgbClr val="002060"/>
                </a:solidFill>
              </a:rPr>
              <a:t>Cyfrowy analfabetyzm (korzystają z kilku funkcji komputera/telefonu)</a:t>
            </a:r>
          </a:p>
          <a:p>
            <a:r>
              <a:rPr lang="pl-PL" sz="2400" dirty="0">
                <a:solidFill>
                  <a:srgbClr val="002060"/>
                </a:solidFill>
              </a:rPr>
              <a:t>Potrzebują doświadczenia zmysłowego</a:t>
            </a:r>
          </a:p>
          <a:p>
            <a:endParaRPr lang="pl-PL" sz="2400" i="1" dirty="0">
              <a:solidFill>
                <a:srgbClr val="002060"/>
              </a:solidFill>
              <a:effectLst/>
            </a:endParaRPr>
          </a:p>
          <a:p>
            <a:endParaRPr lang="lt-LT" sz="2400" i="1" dirty="0">
              <a:solidFill>
                <a:srgbClr val="002060"/>
              </a:solidFill>
              <a:effectLst/>
            </a:endParaRPr>
          </a:p>
          <a:p>
            <a:endParaRPr lang="lt-L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9C102-B254-4F4C-9CAC-F225370FA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2004405"/>
            <a:ext cx="2174240" cy="433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5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CA8B4-AE54-41E0-8C5A-384209539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35" y="782320"/>
            <a:ext cx="10353762" cy="934720"/>
          </a:xfrm>
        </p:spPr>
        <p:txBody>
          <a:bodyPr/>
          <a:lstStyle/>
          <a:p>
            <a:pPr algn="l"/>
            <a:r>
              <a:rPr lang="pl-PL" dirty="0">
                <a:solidFill>
                  <a:srgbClr val="002060"/>
                </a:solidFill>
              </a:rPr>
              <a:t>     Pokolenie alfa </a:t>
            </a:r>
            <a:r>
              <a:rPr lang="pl-PL" i="1" dirty="0">
                <a:solidFill>
                  <a:srgbClr val="C00000"/>
                </a:solidFill>
              </a:rPr>
              <a:t>a komunikacja</a:t>
            </a:r>
            <a:endParaRPr lang="lt-LT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E0EB9-8D01-41C9-ABE8-2434072D6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235" y="2432051"/>
            <a:ext cx="10353762" cy="2708910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002060"/>
                </a:solidFill>
              </a:rPr>
              <a:t>Komunikowanie się za pomocą obrazka (emoji)</a:t>
            </a:r>
          </a:p>
          <a:p>
            <a:r>
              <a:rPr lang="pl-PL" sz="2800" dirty="0">
                <a:solidFill>
                  <a:srgbClr val="002060"/>
                </a:solidFill>
              </a:rPr>
              <a:t>Budują więzie społeczne nie w świecie fizycznym, ale wirtualnym.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endParaRPr lang="lt-L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6E3D8F-AECE-4B3F-B06A-9D31FAD71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846" y="4149090"/>
            <a:ext cx="333038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47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7BD91-68D8-4150-9DB5-094E1FD31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B050"/>
                </a:solidFill>
              </a:rPr>
              <a:t>Pokolenie Alfa</a:t>
            </a:r>
            <a:endParaRPr lang="lt-LT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B4F07-AEBD-4558-AA1C-6BCD0A68B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66900"/>
            <a:ext cx="10353762" cy="4517390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002060"/>
                </a:solidFill>
              </a:rPr>
              <a:t>Nie zgadzają się na taki świat, jakim jest.</a:t>
            </a:r>
          </a:p>
          <a:p>
            <a:r>
              <a:rPr lang="pl-PL" sz="3200" dirty="0">
                <a:solidFill>
                  <a:srgbClr val="002060"/>
                </a:solidFill>
              </a:rPr>
              <a:t>Różnorodni („wiedzą”, że w przyszłości dużą rolę odegrają innowacje)</a:t>
            </a:r>
          </a:p>
          <a:p>
            <a:r>
              <a:rPr lang="pl-PL" sz="3200" dirty="0">
                <a:solidFill>
                  <a:srgbClr val="002060"/>
                </a:solidFill>
              </a:rPr>
              <a:t>Chcą decydować „na równi”.</a:t>
            </a:r>
            <a:endParaRPr lang="lt-LT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75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C018C-15A8-45EF-98DB-072D1981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18" y="4917440"/>
            <a:ext cx="10353762" cy="1257300"/>
          </a:xfrm>
        </p:spPr>
        <p:txBody>
          <a:bodyPr>
            <a:normAutofit/>
          </a:bodyPr>
          <a:lstStyle/>
          <a:p>
            <a:r>
              <a:rPr lang="pl-PL" sz="5400" b="1" dirty="0">
                <a:solidFill>
                  <a:srgbClr val="00B050"/>
                </a:solidFill>
                <a:latin typeface="AR CHRISTY" panose="02000000000000000000" pitchFamily="2" charset="0"/>
              </a:rPr>
              <a:t>Dziękuję za uwagę!</a:t>
            </a:r>
            <a:endParaRPr lang="lt-LT" sz="5400" b="1" dirty="0">
              <a:solidFill>
                <a:srgbClr val="00B050"/>
              </a:solidFill>
              <a:latin typeface="AR CHRISTY" panose="02000000000000000000" pitchFamily="2" charset="0"/>
            </a:endParaRP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6CF0C292-7A95-4435-B4E6-4B9124401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1" y="429225"/>
            <a:ext cx="7772400" cy="396497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DB2B9-5E31-4E25-8291-D427B447C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25" y="2410442"/>
            <a:ext cx="2724150" cy="333375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7945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7C8B2-7645-49E9-AF76-8E239DD62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>
                <a:solidFill>
                  <a:srgbClr val="002060"/>
                </a:solidFill>
              </a:rPr>
              <a:t>         Pokolenia </a:t>
            </a:r>
            <a:endParaRPr lang="lt-LT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C9606-D1FB-4EF7-BB79-60B3AEE6FEF6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441325" lvl="0" indent="-441325" defTabSz="914400" fontAlgn="base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pl-PL" altLang="lt-LT" sz="320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Pokolenie</a:t>
            </a:r>
            <a:r>
              <a:rPr lang="pl-PL" altLang="lt-LT" sz="3200" b="1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ru-RU" altLang="lt-LT" sz="320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Х (196</a:t>
            </a:r>
            <a:r>
              <a:rPr lang="pl-PL" altLang="lt-LT" sz="320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5</a:t>
            </a:r>
            <a:r>
              <a:rPr lang="ru-RU" altLang="lt-LT" sz="320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-198</a:t>
            </a:r>
            <a:r>
              <a:rPr lang="pl-PL" altLang="lt-LT" sz="320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0</a:t>
            </a:r>
            <a:r>
              <a:rPr lang="ru-RU" altLang="lt-LT" sz="320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)</a:t>
            </a:r>
          </a:p>
          <a:p>
            <a:pPr marL="441325" lvl="0" indent="-441325" defTabSz="914400" fontAlgn="base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pl-PL" altLang="lt-LT" sz="320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Pokolenie Y</a:t>
            </a:r>
            <a:r>
              <a:rPr lang="en-US" altLang="lt-LT" sz="320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ru-RU" altLang="lt-LT" sz="320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(198</a:t>
            </a:r>
            <a:r>
              <a:rPr lang="pl-PL" altLang="lt-LT" sz="320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1</a:t>
            </a:r>
            <a:r>
              <a:rPr lang="ru-RU" altLang="lt-LT" sz="320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-</a:t>
            </a:r>
            <a:r>
              <a:rPr lang="pl-PL" altLang="lt-LT" sz="320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1994</a:t>
            </a:r>
            <a:r>
              <a:rPr lang="ru-RU" altLang="lt-LT" sz="320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)</a:t>
            </a:r>
          </a:p>
          <a:p>
            <a:pPr marL="441325" lvl="0" indent="-441325" defTabSz="914400" fontAlgn="base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pl-PL" altLang="lt-LT" sz="320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Pokolenie</a:t>
            </a:r>
            <a:r>
              <a:rPr lang="ru-RU" altLang="lt-LT" sz="320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US" altLang="lt-LT" sz="320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Z </a:t>
            </a:r>
            <a:r>
              <a:rPr lang="ru-RU" altLang="lt-LT" sz="320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(</a:t>
            </a:r>
            <a:r>
              <a:rPr lang="pl-PL" altLang="lt-LT" sz="320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1995-</a:t>
            </a:r>
            <a:r>
              <a:rPr lang="ru-RU" altLang="lt-LT" sz="320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200</a:t>
            </a:r>
            <a:r>
              <a:rPr lang="pl-PL" altLang="lt-LT" sz="320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9</a:t>
            </a:r>
            <a:r>
              <a:rPr lang="ru-RU" altLang="lt-LT" sz="320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)</a:t>
            </a:r>
            <a:endParaRPr lang="pl-PL" altLang="lt-LT" sz="3200" dirty="0">
              <a:ln>
                <a:noFill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lt-LT" sz="320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.................................................</a:t>
            </a:r>
          </a:p>
          <a:p>
            <a:pPr marL="0" lvl="0" indent="0" defTabSz="91440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lt-LT" sz="320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.................................................</a:t>
            </a:r>
          </a:p>
          <a:p>
            <a:pPr marL="441325" lvl="0" indent="-441325" defTabSz="914400" fontAlgn="base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pl-PL" altLang="lt-LT" sz="3200" b="1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Pokolenie @ (2010- do dziś)</a:t>
            </a:r>
            <a:endParaRPr lang="ru-RU" altLang="lt-LT" sz="3200" b="1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endParaRPr lang="lt-LT" dirty="0"/>
          </a:p>
        </p:txBody>
      </p:sp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D4E24F25-DFA8-4E9A-8556-71E92FC442D4}"/>
              </a:ext>
            </a:extLst>
          </p:cNvPr>
          <p:cNvSpPr/>
          <p:nvPr/>
        </p:nvSpPr>
        <p:spPr>
          <a:xfrm>
            <a:off x="7254240" y="2752725"/>
            <a:ext cx="4652009" cy="12573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275"/>
              <a:gd name="adj6" fmla="val -24275"/>
            </a:avLst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Wysokie mniemanie o swoich umiejętnościach, przekonanie o własnej wyjątkowości, nadmierne oczekiwania,wielozadaniowość </a:t>
            </a:r>
            <a:endParaRPr lang="lt-LT" dirty="0"/>
          </a:p>
        </p:txBody>
      </p:sp>
      <p:sp>
        <p:nvSpPr>
          <p:cNvPr id="6" name="Callout: Bent Line 5">
            <a:extLst>
              <a:ext uri="{FF2B5EF4-FFF2-40B4-BE49-F238E27FC236}">
                <a16:creationId xmlns:a16="http://schemas.microsoft.com/office/drawing/2014/main" id="{60143F35-0861-4806-8B60-7A41406983DD}"/>
              </a:ext>
            </a:extLst>
          </p:cNvPr>
          <p:cNvSpPr/>
          <p:nvPr/>
        </p:nvSpPr>
        <p:spPr>
          <a:xfrm>
            <a:off x="7366000" y="609600"/>
            <a:ext cx="4540249" cy="1466850"/>
          </a:xfrm>
          <a:prstGeom prst="borderCallout2">
            <a:avLst>
              <a:gd name="adj1" fmla="val 18750"/>
              <a:gd name="adj2" fmla="val -8333"/>
              <a:gd name="adj3" fmla="val 89904"/>
              <a:gd name="adj4" fmla="val -8603"/>
              <a:gd name="adj5" fmla="val 118791"/>
              <a:gd name="adj6" fmla="val -26108"/>
            </a:avLst>
          </a:prstGeom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Przywiązani do tradycyjnych kontaktów międzyludzkich i komunikacji twarzą w twarz, skoncentrowani na karierze, dążący do osiągnięcia wysokiego statusu społecznego</a:t>
            </a:r>
            <a:endParaRPr lang="lt-LT" dirty="0"/>
          </a:p>
        </p:txBody>
      </p:sp>
      <p:sp>
        <p:nvSpPr>
          <p:cNvPr id="7" name="Callout: Bent Line 6">
            <a:extLst>
              <a:ext uri="{FF2B5EF4-FFF2-40B4-BE49-F238E27FC236}">
                <a16:creationId xmlns:a16="http://schemas.microsoft.com/office/drawing/2014/main" id="{EA2D2257-E3A0-406D-B46A-AD07B889B597}"/>
              </a:ext>
            </a:extLst>
          </p:cNvPr>
          <p:cNvSpPr/>
          <p:nvPr/>
        </p:nvSpPr>
        <p:spPr>
          <a:xfrm>
            <a:off x="7458075" y="4895850"/>
            <a:ext cx="4448174" cy="1571624"/>
          </a:xfrm>
          <a:prstGeom prst="borderCallout2">
            <a:avLst>
              <a:gd name="adj1" fmla="val -13573"/>
              <a:gd name="adj2" fmla="val 35978"/>
              <a:gd name="adj3" fmla="val -14390"/>
              <a:gd name="adj4" fmla="val -165"/>
              <a:gd name="adj5" fmla="val -86645"/>
              <a:gd name="adj6" fmla="val -29212"/>
            </a:avLst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Bardzo późno się usamodzielniają</a:t>
            </a:r>
            <a:endParaRPr lang="pl-PL" dirty="0"/>
          </a:p>
          <a:p>
            <a:pPr algn="ctr"/>
            <a:r>
              <a:rPr lang="pl-PL" dirty="0"/>
              <a:t>W ciągu życia zmienią pracę nawet 17 razy</a:t>
            </a:r>
          </a:p>
          <a:p>
            <a:pPr algn="ctr"/>
            <a:r>
              <a:rPr lang="pl-PL" dirty="0"/>
              <a:t>Nie znają świata bez technologii</a:t>
            </a:r>
          </a:p>
          <a:p>
            <a:pPr algn="ctr"/>
            <a:r>
              <a:rPr lang="pl-PL" dirty="0"/>
              <a:t>Mają silną potrzebę zmieniania świata</a:t>
            </a:r>
          </a:p>
          <a:p>
            <a:pPr algn="ctr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41991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EC789-0AD6-4633-B894-E6D77DFC3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389269A-E2F2-4847-A39E-45F7302AC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54" y="985520"/>
            <a:ext cx="11113291" cy="5669280"/>
          </a:xfrm>
        </p:spPr>
      </p:pic>
    </p:spTree>
    <p:extLst>
      <p:ext uri="{BB962C8B-B14F-4D97-AF65-F5344CB8AC3E}">
        <p14:creationId xmlns:p14="http://schemas.microsoft.com/office/powerpoint/2010/main" val="1258099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B4236-FF54-4F84-BFD9-E081DA55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A6FBC1-3DDA-44DA-8878-321894A65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5" y="609600"/>
            <a:ext cx="10140728" cy="6014720"/>
          </a:xfrm>
        </p:spPr>
      </p:pic>
    </p:spTree>
    <p:extLst>
      <p:ext uri="{BB962C8B-B14F-4D97-AF65-F5344CB8AC3E}">
        <p14:creationId xmlns:p14="http://schemas.microsoft.com/office/powerpoint/2010/main" val="59737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D2FB-6248-444E-BAC7-FABB2AEB2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>
                <a:solidFill>
                  <a:srgbClr val="002060"/>
                </a:solidFill>
                <a:latin typeface="+mn-lt"/>
              </a:rPr>
              <a:t>Jak rozpoznać pokolenie Alfa?</a:t>
            </a:r>
            <a:endParaRPr lang="lt-LT" sz="4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722F5-2CBC-44B7-912B-E497296E4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66900"/>
            <a:ext cx="10353762" cy="3714749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02060"/>
                </a:solidFill>
              </a:rPr>
              <a:t>ZADAJMY PYTANIE:</a:t>
            </a:r>
          </a:p>
          <a:p>
            <a:r>
              <a:rPr lang="pl-PL" sz="4400" dirty="0">
                <a:solidFill>
                  <a:srgbClr val="002060"/>
                </a:solidFill>
              </a:rPr>
              <a:t>- Czy wiesz, że kiedyś nie było internetu...?</a:t>
            </a:r>
          </a:p>
          <a:p>
            <a:r>
              <a:rPr lang="pl-PL" sz="2400" dirty="0">
                <a:solidFill>
                  <a:srgbClr val="002060"/>
                </a:solidFill>
              </a:rPr>
              <a:t>USŁYSZYMY ODPOWIEDŹ:</a:t>
            </a:r>
          </a:p>
          <a:p>
            <a:r>
              <a:rPr lang="pl-PL" sz="4400" dirty="0">
                <a:solidFill>
                  <a:srgbClr val="002060"/>
                </a:solidFill>
              </a:rPr>
              <a:t>- ...A przez ile minut?</a:t>
            </a:r>
            <a:endParaRPr lang="lt-LT" sz="44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F69971-85EF-466B-BB7E-142F692C4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980" y="3282188"/>
            <a:ext cx="1661160" cy="336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10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9E96D-1678-4323-8146-747F21FA2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KUPUJĘ, WIĘC JESTEM (konsumpcjonizm)</a:t>
            </a:r>
            <a:endParaRPr lang="lt-LT" b="1" dirty="0">
              <a:solidFill>
                <a:srgbClr val="002060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667439-BC22-462E-BD22-9592BCCA4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0582" y="2180746"/>
            <a:ext cx="5106035" cy="43974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9BAC00-944A-436D-8F92-E937A3BCB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174" y="3997960"/>
            <a:ext cx="1794496" cy="17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14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E8516-E84B-42AF-B02C-74091FD44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WYŚCIG SZCZURÓW</a:t>
            </a:r>
            <a:endParaRPr lang="lt-LT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1991E4-F6BE-40F3-97CC-EF9D0760D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2" y="2014537"/>
            <a:ext cx="5664518" cy="4404089"/>
          </a:xfrm>
        </p:spPr>
      </p:pic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55D0EAB1-0D2D-4FA1-A746-3E48EDE78AFC}"/>
              </a:ext>
            </a:extLst>
          </p:cNvPr>
          <p:cNvSpPr/>
          <p:nvPr/>
        </p:nvSpPr>
        <p:spPr>
          <a:xfrm rot="20695395">
            <a:off x="7363550" y="4964700"/>
            <a:ext cx="3602381" cy="169620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FF0000"/>
                </a:solidFill>
              </a:rPr>
              <a:t>MOCNIEJ!!!</a:t>
            </a:r>
            <a:endParaRPr lang="lt-LT" sz="3200" b="1" dirty="0">
              <a:solidFill>
                <a:srgbClr val="FF0000"/>
              </a:solidFill>
            </a:endParaRPr>
          </a:p>
        </p:txBody>
      </p:sp>
      <p:sp>
        <p:nvSpPr>
          <p:cNvPr id="7" name="Arrow: Notched Right 6">
            <a:extLst>
              <a:ext uri="{FF2B5EF4-FFF2-40B4-BE49-F238E27FC236}">
                <a16:creationId xmlns:a16="http://schemas.microsoft.com/office/drawing/2014/main" id="{E3204880-4D59-4049-996B-2BEA3A08653D}"/>
              </a:ext>
            </a:extLst>
          </p:cNvPr>
          <p:cNvSpPr/>
          <p:nvPr/>
        </p:nvSpPr>
        <p:spPr>
          <a:xfrm rot="21329544">
            <a:off x="7363550" y="2978256"/>
            <a:ext cx="3602381" cy="169620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FF0000"/>
                </a:solidFill>
              </a:rPr>
              <a:t>LEPIEJ!!!</a:t>
            </a:r>
            <a:endParaRPr lang="lt-LT" sz="3200" b="1" dirty="0">
              <a:solidFill>
                <a:srgbClr val="FF0000"/>
              </a:solidFill>
            </a:endParaRPr>
          </a:p>
        </p:txBody>
      </p:sp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22D75010-4CE9-4AD3-BD68-67DE324BA31F}"/>
              </a:ext>
            </a:extLst>
          </p:cNvPr>
          <p:cNvSpPr/>
          <p:nvPr/>
        </p:nvSpPr>
        <p:spPr>
          <a:xfrm rot="817969">
            <a:off x="7689468" y="3965294"/>
            <a:ext cx="3602381" cy="169620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FF0000"/>
                </a:solidFill>
              </a:rPr>
              <a:t>WIĘCEJ!!!</a:t>
            </a:r>
            <a:endParaRPr lang="lt-LT" sz="3200" b="1" dirty="0">
              <a:solidFill>
                <a:srgbClr val="FF0000"/>
              </a:solidFill>
            </a:endParaRPr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36D9EDD6-A163-4363-9CF9-172647A3E5C9}"/>
              </a:ext>
            </a:extLst>
          </p:cNvPr>
          <p:cNvSpPr/>
          <p:nvPr/>
        </p:nvSpPr>
        <p:spPr>
          <a:xfrm rot="20695395">
            <a:off x="7658973" y="1585338"/>
            <a:ext cx="3602381" cy="169620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FF0000"/>
                </a:solidFill>
              </a:rPr>
              <a:t>SZYBCIEJ!!!</a:t>
            </a:r>
            <a:endParaRPr lang="lt-LT" sz="3200" b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19C23E-92E5-4076-BE28-65EB57972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" y="1154908"/>
            <a:ext cx="1816933" cy="181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25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C152F-5311-433D-8F76-06576EC0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WIELE „NAJLEPSZYCH”+”JEDYNYCH”  POMYSŁÓW NA ŻYCIE</a:t>
            </a:r>
            <a:endParaRPr lang="lt-LT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2799A1-3AD5-4678-8BB6-287370671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20" y="1784300"/>
            <a:ext cx="7382816" cy="47689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A58EC0-1938-44D5-923A-324F648D0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4328160"/>
            <a:ext cx="2529840" cy="25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91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15B9F-D596-4C01-BBD5-277E7AEE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7204045" cy="812800"/>
          </a:xfrm>
        </p:spPr>
        <p:txBody>
          <a:bodyPr>
            <a:scene3d>
              <a:camera prst="orthographicFront">
                <a:rot lat="21299999" lon="0" rev="0"/>
              </a:camera>
              <a:lightRig rig="threePt" dir="t"/>
            </a:scene3d>
          </a:bodyPr>
          <a:lstStyle/>
          <a:p>
            <a:pPr algn="l"/>
            <a:r>
              <a:rPr lang="pl-PL" dirty="0">
                <a:solidFill>
                  <a:srgbClr val="002060"/>
                </a:solidFill>
              </a:rPr>
              <a:t>POKOLENIE ALFA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582CA2-2B12-489F-AAE0-4EEF81DA8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36" y="2266077"/>
            <a:ext cx="5770880" cy="432816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07D418-65F3-4F05-BD7C-1BF23C0D9221}"/>
              </a:ext>
            </a:extLst>
          </p:cNvPr>
          <p:cNvSpPr/>
          <p:nvPr/>
        </p:nvSpPr>
        <p:spPr>
          <a:xfrm rot="1703002">
            <a:off x="6179452" y="2408536"/>
            <a:ext cx="5593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POKOLENIE ALFA</a:t>
            </a:r>
            <a:endParaRPr lang="lt-LT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4474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LeftStep">
      <a:dk1>
        <a:srgbClr val="000000"/>
      </a:dk1>
      <a:lt1>
        <a:srgbClr val="FFFFFF"/>
      </a:lt1>
      <a:dk2>
        <a:srgbClr val="244136"/>
      </a:dk2>
      <a:lt2>
        <a:srgbClr val="EFECF0"/>
      </a:lt2>
      <a:accent1>
        <a:srgbClr val="43B73E"/>
      </a:accent1>
      <a:accent2>
        <a:srgbClr val="6DB332"/>
      </a:accent2>
      <a:accent3>
        <a:srgbClr val="9BA939"/>
      </a:accent3>
      <a:accent4>
        <a:srgbClr val="B99233"/>
      </a:accent4>
      <a:accent5>
        <a:srgbClr val="CB6C45"/>
      </a:accent5>
      <a:accent6>
        <a:srgbClr val="BB394A"/>
      </a:accent6>
      <a:hlink>
        <a:srgbClr val="C45CC8"/>
      </a:hlink>
      <a:folHlink>
        <a:srgbClr val="878787"/>
      </a:folHlink>
    </a:clrScheme>
    <a:fontScheme name="Slate">
      <a:majorFont>
        <a:latin typeface="Georgia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Dubai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405</Words>
  <Application>Microsoft Office PowerPoint</Application>
  <PresentationFormat>Widescreen</PresentationFormat>
  <Paragraphs>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 CHRISTY</vt:lpstr>
      <vt:lpstr>Arial</vt:lpstr>
      <vt:lpstr>Dubai</vt:lpstr>
      <vt:lpstr>Georgia Pro</vt:lpstr>
      <vt:lpstr>Wingdings 2</vt:lpstr>
      <vt:lpstr>SlateVTI</vt:lpstr>
      <vt:lpstr>          Pokolenie alfa  α</vt:lpstr>
      <vt:lpstr>         Pokolenia </vt:lpstr>
      <vt:lpstr>PowerPoint Presentation</vt:lpstr>
      <vt:lpstr>PowerPoint Presentation</vt:lpstr>
      <vt:lpstr>Jak rozpoznać pokolenie Alfa?</vt:lpstr>
      <vt:lpstr>KUPUJĘ, WIĘC JESTEM (konsumpcjonizm)</vt:lpstr>
      <vt:lpstr>WYŚCIG SZCZURÓW</vt:lpstr>
      <vt:lpstr>WIELE „NAJLEPSZYCH”+”JEDYNYCH”  POMYSŁÓW NA ŻYCIE</vt:lpstr>
      <vt:lpstr>POKOLENIE ALFA</vt:lpstr>
      <vt:lpstr>Pokolenie transmitujące codzienność, pokolenie „selfie”</vt:lpstr>
      <vt:lpstr>–  jak ćma leci do światła,  tak pokolenie apfa leci... do ekranów  „Pokolenie zombie” –  nie patrzą na świat, który ich otacza ale spojrzenia kierują na ekrany </vt:lpstr>
      <vt:lpstr>Dzieci odcięte od sytuacji społecznych</vt:lpstr>
      <vt:lpstr>...POKOLENIE ALFA</vt:lpstr>
      <vt:lpstr>„Jaki jest ten świat, który mnie otacza”?</vt:lpstr>
      <vt:lpstr>Pokolenie alfa a nauka</vt:lpstr>
      <vt:lpstr>     Pokolenie alfa a komunikacja</vt:lpstr>
      <vt:lpstr>Pokolenie Alfa</vt:lpstr>
      <vt:lpstr>Dziękuję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okolenie Z i Y</dc:title>
  <dc:creator>Anna</dc:creator>
  <cp:lastModifiedBy>Anna</cp:lastModifiedBy>
  <cp:revision>31</cp:revision>
  <dcterms:created xsi:type="dcterms:W3CDTF">2019-11-18T19:33:42Z</dcterms:created>
  <dcterms:modified xsi:type="dcterms:W3CDTF">2019-11-23T19:09:19Z</dcterms:modified>
</cp:coreProperties>
</file>