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57" r:id="rId5"/>
    <p:sldId id="258" r:id="rId6"/>
    <p:sldId id="261" r:id="rId7"/>
    <p:sldId id="267" r:id="rId8"/>
    <p:sldId id="265" r:id="rId9"/>
    <p:sldId id="263" r:id="rId10"/>
    <p:sldId id="266" r:id="rId11"/>
    <p:sldId id="259" r:id="rId12"/>
    <p:sldId id="268" r:id="rId13"/>
    <p:sldId id="262" r:id="rId14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6EC3-DCAC-4685-A7EC-360488F1E1CD}" type="datetimeFigureOut">
              <a:rPr lang="lt-LT" smtClean="0"/>
              <a:pPr/>
              <a:t>2019-11-21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5F95-92F3-4605-9250-3E180632F9A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627784" y="1599642"/>
            <a:ext cx="5902424" cy="1102519"/>
          </a:xfrm>
        </p:spPr>
        <p:txBody>
          <a:bodyPr>
            <a:noAutofit/>
          </a:bodyPr>
          <a:lstStyle/>
          <a:p>
            <a:r>
              <a:rPr lang="lt-LT" sz="4800" b="1" dirty="0" smtClean="0"/>
              <a:t>Užkrečiamųjų ligų profilaktika.</a:t>
            </a:r>
            <a:br>
              <a:rPr lang="lt-LT" sz="4800" b="1" dirty="0" smtClean="0"/>
            </a:br>
            <a:r>
              <a:rPr lang="lt-LT" sz="4800" b="1" dirty="0" smtClean="0"/>
              <a:t>Tymai.</a:t>
            </a:r>
            <a:endParaRPr lang="lt-LT" sz="4800" b="1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2411760" y="3543858"/>
            <a:ext cx="6400800" cy="1314450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Parengė:</a:t>
            </a:r>
          </a:p>
          <a:p>
            <a:r>
              <a:rPr lang="lt-LT" dirty="0" smtClean="0"/>
              <a:t>Visuomenės sveikatos priežiūros specialistė</a:t>
            </a:r>
          </a:p>
          <a:p>
            <a:r>
              <a:rPr lang="lt-LT" dirty="0" smtClean="0"/>
              <a:t>Dorota </a:t>
            </a:r>
            <a:r>
              <a:rPr lang="lt-LT" dirty="0" err="1" smtClean="0"/>
              <a:t>Demjanko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11760" y="123478"/>
            <a:ext cx="6275040" cy="72008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Kolektyvinis imunitetas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46130"/>
            <a:ext cx="4680520" cy="4197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411760" y="0"/>
            <a:ext cx="6732240" cy="699542"/>
          </a:xfrm>
        </p:spPr>
        <p:txBody>
          <a:bodyPr>
            <a:noAutofit/>
          </a:bodyPr>
          <a:lstStyle/>
          <a:p>
            <a:r>
              <a:rPr lang="lt-LT" sz="3200" dirty="0" smtClean="0"/>
              <a:t>Sergamumo </a:t>
            </a:r>
            <a:r>
              <a:rPr lang="lt-LT" sz="3600" dirty="0" smtClean="0"/>
              <a:t>tymais</a:t>
            </a:r>
            <a:r>
              <a:rPr lang="lt-LT" sz="3200" dirty="0" smtClean="0"/>
              <a:t> situacija Lietuvoje</a:t>
            </a:r>
            <a:endParaRPr lang="lt-L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3918"/>
            <a:ext cx="8532441" cy="451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59832" y="1200151"/>
            <a:ext cx="5626968" cy="3394472"/>
          </a:xfrm>
        </p:spPr>
        <p:txBody>
          <a:bodyPr/>
          <a:lstStyle/>
          <a:p>
            <a:r>
              <a:rPr lang="lt-LT" dirty="0"/>
              <a:t>Jei nusprendžiate neskiepyti savo vaiko, turite suprasti galimą pavojų bei savo </a:t>
            </a:r>
            <a:r>
              <a:rPr lang="lt-LT" dirty="0" smtClean="0"/>
              <a:t>atsakomybę.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4859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07704" y="205978"/>
            <a:ext cx="6779096" cy="857250"/>
          </a:xfrm>
        </p:spPr>
        <p:txBody>
          <a:bodyPr/>
          <a:lstStyle/>
          <a:p>
            <a:r>
              <a:rPr lang="lt-LT" dirty="0" smtClean="0"/>
              <a:t>Rekomendacijos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699792" y="1131590"/>
            <a:ext cx="6264696" cy="4011910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/>
              <a:t>Laikytis rankų higienos reikalavimų. </a:t>
            </a:r>
          </a:p>
          <a:p>
            <a:r>
              <a:rPr lang="lt-LT" dirty="0" smtClean="0"/>
              <a:t>Tinkamai valyti ir vėdinti patalpas. Uždaroje patalpoje tymų virusas gali išsilaikyti iki 2 valandų. </a:t>
            </a:r>
          </a:p>
          <a:p>
            <a:r>
              <a:rPr lang="lt-LT" dirty="0" smtClean="0"/>
              <a:t>Vengti masinių susibūrimų uždarose patalpose, daugiau būti gryname ore.</a:t>
            </a:r>
          </a:p>
          <a:p>
            <a:r>
              <a:rPr lang="lt-LT" dirty="0" smtClean="0"/>
              <a:t>Kaskart, kai jūsų vaikas suserga, praneškite </a:t>
            </a:r>
            <a:r>
              <a:rPr lang="lt-LT" dirty="0"/>
              <a:t>medicinos personalui, kad jūsų vaikas nebuvo </a:t>
            </a:r>
            <a:r>
              <a:rPr lang="lt-LT" dirty="0" smtClean="0"/>
              <a:t>paskiepytas jo </a:t>
            </a:r>
            <a:r>
              <a:rPr lang="lt-LT" dirty="0"/>
              <a:t>(jos) amžiui rekomenduojamomis vakcinomis.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izdo rezultatas pagal užklausą „vvsb tymai plakatas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3478"/>
            <a:ext cx="3384376" cy="47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67744" y="205978"/>
            <a:ext cx="6419056" cy="857250"/>
          </a:xfrm>
        </p:spPr>
        <p:txBody>
          <a:bodyPr/>
          <a:lstStyle/>
          <a:p>
            <a:r>
              <a:rPr lang="lt-LT" dirty="0" smtClean="0"/>
              <a:t>Kodėl tai svarbu?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915816" y="1347614"/>
            <a:ext cx="5770984" cy="3600400"/>
          </a:xfrm>
        </p:spPr>
        <p:txBody>
          <a:bodyPr>
            <a:normAutofit fontScale="70000" lnSpcReduction="20000"/>
          </a:bodyPr>
          <a:lstStyle/>
          <a:p>
            <a:r>
              <a:rPr lang="lt-LT" dirty="0" smtClean="0"/>
              <a:t>Tymai –itin laki infekcija, kuriai būdingas </a:t>
            </a:r>
            <a:r>
              <a:rPr lang="lt-LT" b="1" dirty="0" smtClean="0">
                <a:solidFill>
                  <a:srgbClr val="FF0000"/>
                </a:solidFill>
              </a:rPr>
              <a:t>didelis užkrečiamumas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Suserga </a:t>
            </a:r>
            <a:r>
              <a:rPr lang="lt-LT" b="1" dirty="0" smtClean="0">
                <a:solidFill>
                  <a:srgbClr val="FF0000"/>
                </a:solidFill>
              </a:rPr>
              <a:t>90-95 proc</a:t>
            </a:r>
            <a:r>
              <a:rPr lang="lt-LT" dirty="0" smtClean="0"/>
              <a:t>. imlių, imuniteto neturinčių asmenų, kontaktavusių su sergančiuoju tymais.</a:t>
            </a:r>
          </a:p>
          <a:p>
            <a:r>
              <a:rPr lang="lt-LT" dirty="0" smtClean="0"/>
              <a:t>Iš 1000 užsikrėtusiųjų tymais </a:t>
            </a:r>
            <a:r>
              <a:rPr lang="lt-LT" b="1" dirty="0" smtClean="0">
                <a:solidFill>
                  <a:srgbClr val="FF0000"/>
                </a:solidFill>
              </a:rPr>
              <a:t>1 ar 2 gali mirti </a:t>
            </a:r>
            <a:r>
              <a:rPr lang="lt-LT" dirty="0" smtClean="0"/>
              <a:t>nuo šios ligos sukeltų komplikacijų net ir taikant geriausią medicininę priežiūrą.</a:t>
            </a:r>
          </a:p>
          <a:p>
            <a:r>
              <a:rPr lang="lt-LT" dirty="0" smtClean="0"/>
              <a:t>Dažniausios tymų komplikacijos – vidurinės ausies uždegimas, plaučių uždegimas, laringitas, viduriavimas, encefalitas (smegenų uždegimas).</a:t>
            </a:r>
          </a:p>
          <a:p>
            <a:endParaRPr lang="lt-LT" dirty="0" smtClean="0"/>
          </a:p>
          <a:p>
            <a:pPr>
              <a:buNone/>
            </a:pPr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7871"/>
            <a:ext cx="5860504" cy="50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03848" y="0"/>
            <a:ext cx="5482952" cy="857250"/>
          </a:xfrm>
        </p:spPr>
        <p:txBody>
          <a:bodyPr/>
          <a:lstStyle/>
          <a:p>
            <a:r>
              <a:rPr lang="lt-LT" dirty="0" smtClean="0"/>
              <a:t>Kaip atpažinti tymus?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627784" y="987574"/>
            <a:ext cx="6059016" cy="4032448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Dažniausiai susirgimas tymais pradžioje pasireiškia </a:t>
            </a:r>
            <a:r>
              <a:rPr lang="lt-LT" b="1" dirty="0" smtClean="0"/>
              <a:t>karščiavimu (38-39°C).</a:t>
            </a:r>
          </a:p>
          <a:p>
            <a:r>
              <a:rPr lang="lt-LT" dirty="0" smtClean="0"/>
              <a:t>Vėliau – konjunktyvitu(pasireiškia jautrumu šviesai), sloga, kosuliu.</a:t>
            </a:r>
          </a:p>
          <a:p>
            <a:r>
              <a:rPr lang="lt-LT" dirty="0" smtClean="0"/>
              <a:t>Po kelių dienų atsiranda specifinis </a:t>
            </a:r>
            <a:r>
              <a:rPr lang="lt-LT" b="1" dirty="0" smtClean="0"/>
              <a:t>bėrimas</a:t>
            </a:r>
            <a:r>
              <a:rPr lang="lt-LT" dirty="0" smtClean="0"/>
              <a:t>, kuris neniežti. Bėrimas paprastai pasireiškia 3–7 ligos dieną. Pirmieji bėrimo elementai išryškėja ausų, veido, kaklo srityje, vėliau išberia liemenį, rankas, šlaunis, blauzdas.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79712" y="123478"/>
            <a:ext cx="6779096" cy="857250"/>
          </a:xfrm>
        </p:spPr>
        <p:txBody>
          <a:bodyPr/>
          <a:lstStyle/>
          <a:p>
            <a:r>
              <a:rPr lang="lt-LT" dirty="0" smtClean="0"/>
              <a:t>Kaip apsisaugoti nuo tymų?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55776" y="1059582"/>
            <a:ext cx="6131024" cy="3888431"/>
          </a:xfrm>
        </p:spPr>
        <p:txBody>
          <a:bodyPr>
            <a:normAutofit fontScale="70000" lnSpcReduction="20000"/>
          </a:bodyPr>
          <a:lstStyle/>
          <a:p>
            <a:r>
              <a:rPr lang="lt-LT" dirty="0" smtClean="0"/>
              <a:t>Vienintelė tymų profilaktikos ir valdymo priemonė – skiepijimai MMR vakcina.</a:t>
            </a:r>
          </a:p>
          <a:p>
            <a:r>
              <a:rPr lang="lt-LT" dirty="0" smtClean="0"/>
              <a:t>Lietuvoje vaikai pagal nacionalinį skiepų kalendorių yra skiepijami </a:t>
            </a:r>
            <a:r>
              <a:rPr lang="lt-LT" b="1" dirty="0" smtClean="0"/>
              <a:t>15 mėn. </a:t>
            </a:r>
            <a:r>
              <a:rPr lang="lt-LT" dirty="0" smtClean="0"/>
              <a:t>ir </a:t>
            </a:r>
            <a:r>
              <a:rPr lang="lt-LT" b="1" dirty="0" smtClean="0"/>
              <a:t>6-7 m. </a:t>
            </a:r>
            <a:r>
              <a:rPr lang="lt-LT" dirty="0" smtClean="0"/>
              <a:t>amžiaus. </a:t>
            </a:r>
          </a:p>
          <a:p>
            <a:r>
              <a:rPr lang="lt-LT" dirty="0" smtClean="0"/>
              <a:t>Vaikai, kurie dėl tam tikrų priežasčių nebuvo paskiepyti pagal vaikų profilaktinių skiepijimų kalendorių, gali pasiskiepyti ir vėliau (sudaromas individualus skiepijimo grafikas).</a:t>
            </a:r>
          </a:p>
          <a:p>
            <a:r>
              <a:rPr lang="lt-LT" dirty="0" smtClean="0"/>
              <a:t>Susirgus ar įtarus ligą arba nežinant, ar turimas imunitetas / norint pasiskiepyti, pirmiausia rekomenduojama </a:t>
            </a:r>
            <a:r>
              <a:rPr lang="lt-LT" b="1" dirty="0" smtClean="0"/>
              <a:t>kreiptis į savo šeimos gydytoją.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411760" y="339502"/>
            <a:ext cx="6275040" cy="4680520"/>
          </a:xfrm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Sąlytį su sergančiu tymais turėjusiems asmenims rekomenduojama kreiptis į savo šeimos gydytoją ir pasiskiepyti per </a:t>
            </a:r>
            <a:r>
              <a:rPr lang="lt-LT" b="1" dirty="0" smtClean="0"/>
              <a:t>72 val. </a:t>
            </a:r>
            <a:r>
              <a:rPr lang="lt-LT" dirty="0" smtClean="0"/>
              <a:t>po turėto sąlyčio. </a:t>
            </a:r>
          </a:p>
          <a:p>
            <a:r>
              <a:rPr lang="lt-LT" dirty="0" smtClean="0"/>
              <a:t>Tymais sergantis asmuo gali užkrėsti </a:t>
            </a:r>
            <a:r>
              <a:rPr lang="lt-LT" b="1" dirty="0" smtClean="0"/>
              <a:t>4–5 dienos iki atsiranda bėrimas </a:t>
            </a:r>
            <a:r>
              <a:rPr lang="lt-LT" b="1" dirty="0" smtClean="0"/>
              <a:t>ir </a:t>
            </a:r>
            <a:r>
              <a:rPr lang="lt-LT" b="1" dirty="0" smtClean="0"/>
              <a:t>4 dienos nuo pirmos bėrimo dienos. </a:t>
            </a:r>
            <a:r>
              <a:rPr lang="lt-LT" dirty="0" smtClean="0"/>
              <a:t>Kadangi tymai įtariami tik atsiradus bėrimui, nuolat bendraujantiems šeimos nariams arba bendradarbiams, skiepytis gali būti per vėlu.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23728" y="205978"/>
            <a:ext cx="6563072" cy="85725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Ką daryti, jei nežinome savo skiepijimo būklės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699792" y="1419621"/>
            <a:ext cx="5987008" cy="3175001"/>
          </a:xfrm>
        </p:spPr>
        <p:txBody>
          <a:bodyPr/>
          <a:lstStyle/>
          <a:p>
            <a:r>
              <a:rPr lang="lt-LT" dirty="0" smtClean="0"/>
              <a:t>kreiptis į savo ASPĮ, kur bus įvertinta  medicininė dokumentacija (vakcinacija / tymų diagnozė praeityje);</a:t>
            </a:r>
          </a:p>
          <a:p>
            <a:r>
              <a:rPr lang="lt-LT" dirty="0" smtClean="0"/>
              <a:t>atlikti serologinius tyrimus imuninio atsako įvertinimui. 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23728" y="205978"/>
            <a:ext cx="6563072" cy="857250"/>
          </a:xfrm>
        </p:spPr>
        <p:txBody>
          <a:bodyPr/>
          <a:lstStyle/>
          <a:p>
            <a:r>
              <a:rPr lang="lt-LT" dirty="0" smtClean="0"/>
              <a:t>Kodėl svarbu skiepytis?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123728" y="1200151"/>
            <a:ext cx="6563072" cy="3675856"/>
          </a:xfrm>
        </p:spPr>
        <p:txBody>
          <a:bodyPr>
            <a:normAutofit fontScale="92500"/>
          </a:bodyPr>
          <a:lstStyle/>
          <a:p>
            <a:pPr algn="just"/>
            <a:r>
              <a:rPr lang="lt-LT" dirty="0" smtClean="0"/>
              <a:t>Svarbi ne tik individuali apsauga, bet ir galimybė apsaugoti visą visuomenę.</a:t>
            </a:r>
            <a:endParaRPr lang="en-US" dirty="0" smtClean="0"/>
          </a:p>
          <a:p>
            <a:pPr algn="just"/>
            <a:r>
              <a:rPr lang="en-US" dirty="0" err="1" smtClean="0"/>
              <a:t>Jei</a:t>
            </a:r>
            <a:r>
              <a:rPr lang="en-US" dirty="0" smtClean="0"/>
              <a:t> </a:t>
            </a:r>
            <a:r>
              <a:rPr lang="lt-LT" dirty="0" smtClean="0"/>
              <a:t>paskiepijama daugiau kaip 95 proc. asmenų, visuomenėje sukuriamas aukšto lygio </a:t>
            </a:r>
            <a:r>
              <a:rPr lang="lt-LT" b="1" dirty="0" smtClean="0"/>
              <a:t>kolektyvinis imunitetas</a:t>
            </a:r>
            <a:r>
              <a:rPr lang="lt-LT" dirty="0" smtClean="0"/>
              <a:t> ir tymų virusas negali plisti.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431</Words>
  <Application>Microsoft Office PowerPoint</Application>
  <PresentationFormat>Demonstracija ekrane (16:9)</PresentationFormat>
  <Paragraphs>35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tema</vt:lpstr>
      <vt:lpstr>Užkrečiamųjų ligų profilaktika. Tymai.</vt:lpstr>
      <vt:lpstr>„PowerPoint“ pateiktis</vt:lpstr>
      <vt:lpstr>Kodėl tai svarbu?</vt:lpstr>
      <vt:lpstr>„PowerPoint“ pateiktis</vt:lpstr>
      <vt:lpstr>Kaip atpažinti tymus?</vt:lpstr>
      <vt:lpstr>Kaip apsisaugoti nuo tymų? </vt:lpstr>
      <vt:lpstr>„PowerPoint“ pateiktis</vt:lpstr>
      <vt:lpstr>Ką daryti, jei nežinome savo skiepijimo būklės</vt:lpstr>
      <vt:lpstr>Kodėl svarbu skiepytis?</vt:lpstr>
      <vt:lpstr>Kolektyvinis imunitetas</vt:lpstr>
      <vt:lpstr>Sergamumo tymais situacija Lietuvoje</vt:lpstr>
      <vt:lpstr>„PowerPoint“ pateiktis</vt:lpstr>
      <vt:lpstr>Rekomendacijos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Užkrečiamųjų ligų profilaktika. Tymai.</dc:title>
  <dc:creator>Dorota</dc:creator>
  <cp:lastModifiedBy>Darbuotojas</cp:lastModifiedBy>
  <cp:revision>19</cp:revision>
  <dcterms:created xsi:type="dcterms:W3CDTF">2019-11-21T01:08:47Z</dcterms:created>
  <dcterms:modified xsi:type="dcterms:W3CDTF">2019-11-21T13:46:03Z</dcterms:modified>
</cp:coreProperties>
</file>